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5"/>
  </p:notesMasterIdLst>
  <p:handoutMasterIdLst>
    <p:handoutMasterId r:id="rId36"/>
  </p:handoutMasterIdLst>
  <p:sldIdLst>
    <p:sldId id="256" r:id="rId2"/>
    <p:sldId id="406" r:id="rId3"/>
    <p:sldId id="326" r:id="rId4"/>
    <p:sldId id="258" r:id="rId5"/>
    <p:sldId id="264" r:id="rId6"/>
    <p:sldId id="328" r:id="rId7"/>
    <p:sldId id="348" r:id="rId8"/>
    <p:sldId id="329" r:id="rId9"/>
    <p:sldId id="330" r:id="rId10"/>
    <p:sldId id="331" r:id="rId11"/>
    <p:sldId id="332" r:id="rId12"/>
    <p:sldId id="349" r:id="rId13"/>
    <p:sldId id="334" r:id="rId14"/>
    <p:sldId id="335" r:id="rId15"/>
    <p:sldId id="336" r:id="rId16"/>
    <p:sldId id="337" r:id="rId17"/>
    <p:sldId id="338" r:id="rId18"/>
    <p:sldId id="350" r:id="rId19"/>
    <p:sldId id="340" r:id="rId20"/>
    <p:sldId id="341" r:id="rId21"/>
    <p:sldId id="351" r:id="rId22"/>
    <p:sldId id="352" r:id="rId23"/>
    <p:sldId id="344" r:id="rId24"/>
    <p:sldId id="353" r:id="rId25"/>
    <p:sldId id="354" r:id="rId26"/>
    <p:sldId id="357" r:id="rId27"/>
    <p:sldId id="356" r:id="rId28"/>
    <p:sldId id="358" r:id="rId29"/>
    <p:sldId id="405" r:id="rId30"/>
    <p:sldId id="359" r:id="rId31"/>
    <p:sldId id="360" r:id="rId32"/>
    <p:sldId id="361" r:id="rId33"/>
    <p:sldId id="4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70467"/>
  </p:normalViewPr>
  <p:slideViewPr>
    <p:cSldViewPr snapToGrid="0" snapToObjects="1">
      <p:cViewPr varScale="1">
        <p:scale>
          <a:sx n="87" d="100"/>
          <a:sy n="87" d="100"/>
        </p:scale>
        <p:origin x="2096"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12/12/20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12/12/20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363253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 CHECK IN: ?too fast or slow? **</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patient. But, to calculate the median (find the mid-point of the observations), we need to be able to assess each patient’s observations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a:t>The idea is simple. I have one big data frame and I want to break the observations up into several groups. Then, I’m going to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2,526 groups. Inherently, this means there are 2,526 distinct combinations of `</a:t>
            </a:r>
            <a:r>
              <a:rPr lang="en-US" baseline="0" dirty="0" err="1"/>
              <a:t>pan_day</a:t>
            </a:r>
            <a:r>
              <a:rPr lang="en-US" baseline="0" dirty="0"/>
              <a:t>` and `</a:t>
            </a:r>
            <a:r>
              <a:rPr lang="en-US" baseline="0" dirty="0" err="1"/>
              <a:t>clinic_name</a:t>
            </a:r>
            <a:r>
              <a:rPr lang="en-US" baseline="0" dirty="0"/>
              <a:t>`. Some of these groups will have a single observation. Many of these groups will have more than one observation. 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*breakout*</a:t>
            </a:r>
          </a:p>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 Points for each day. 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a:t>
            </a:r>
            <a:r>
              <a:rPr lang="en-US" dirty="0" err="1"/>
              <a:t>tesing</a:t>
            </a:r>
            <a:r>
              <a:rPr lang="en-US" dirty="0"/>
              <a:t> result is positive and a patient’s insurance product. 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a:t>
            </a:r>
          </a:p>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157119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727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61819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 a function</a:t>
            </a:r>
            <a:r>
              <a:rPr lang="en-US" baseline="0" dirty="0"/>
              <a:t> (or functions)</a:t>
            </a:r>
            <a:r>
              <a:rPr lang="en-US" dirty="0"/>
              <a:t> to all observations of a variable and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a:t>
            </a:r>
          </a:p>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9093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12/12/20</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12/12/20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Statistical Analyses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Autofit/>
          </a:bodyPr>
          <a:lstStyle/>
          <a:p>
            <a:r>
              <a:rPr lang="en-US" sz="2000" dirty="0"/>
              <a:t>Session 6</a:t>
            </a:r>
          </a:p>
          <a:p>
            <a:r>
              <a:rPr lang="en-US" sz="2000" b="1" dirty="0"/>
              <a:t>Dan Herman</a:t>
            </a:r>
          </a:p>
          <a:p>
            <a:r>
              <a:rPr lang="en-US" dirty="0"/>
              <a:t>December 13, 2020</a:t>
            </a:r>
            <a:endParaRPr lang="en-US" sz="2000" dirty="0"/>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3998652"/>
          </a:xfrm>
        </p:spPr>
        <p:txBody>
          <a:bodyPr>
            <a:normAutofit fontScale="92500"/>
          </a:bodyPr>
          <a:lstStyle/>
          <a:p>
            <a:r>
              <a:rPr lang="en-US" dirty="0"/>
              <a:t>- Open “06 – </a:t>
            </a:r>
            <a:r>
              <a:rPr lang="en-US" dirty="0" err="1"/>
              <a:t>Stats.Rmd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pic>
        <p:nvPicPr>
          <p:cNvPr id="5" name="Picture 4">
            <a:extLst>
              <a:ext uri="{FF2B5EF4-FFF2-40B4-BE49-F238E27FC236}">
                <a16:creationId xmlns:a16="http://schemas.microsoft.com/office/drawing/2014/main" id="{1642459F-9B36-D34A-BD7F-0163EFC50F5E}"/>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6" name="Slide Number Placeholder 5">
            <a:extLst>
              <a:ext uri="{FF2B5EF4-FFF2-40B4-BE49-F238E27FC236}">
                <a16:creationId xmlns:a16="http://schemas.microsoft.com/office/drawing/2014/main" id="{B8A2198A-45D7-424A-B8AD-BFAE0BFBB0A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1878315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6A5C54F-D4D5-B540-B1B1-6ABBAB738A72}"/>
              </a:ext>
            </a:extLst>
          </p:cNvPr>
          <p:cNvSpPr>
            <a:spLocks noGrp="1"/>
          </p:cNvSpPr>
          <p:nvPr>
            <p:ph type="sldNum" idx="12"/>
          </p:nvPr>
        </p:nvSpPr>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816128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
        <p:nvSpPr>
          <p:cNvPr id="2" name="Slide Number Placeholder 1">
            <a:extLst>
              <a:ext uri="{FF2B5EF4-FFF2-40B4-BE49-F238E27FC236}">
                <a16:creationId xmlns:a16="http://schemas.microsoft.com/office/drawing/2014/main" id="{229C0BF8-B7B6-FA41-AF0D-CC30AD751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898396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772F172F-643D-A741-B9E7-68CF01D3FA0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1093899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extLst/>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extLst/>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extLst/>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extLst/>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A4C631FB-6DDC-A24C-98A6-8E3AC66438E8}"/>
              </a:ext>
            </a:extLst>
          </p:cNvPr>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a:extLst>
              <a:ext uri="{FF2B5EF4-FFF2-40B4-BE49-F238E27FC236}">
                <a16:creationId xmlns:a16="http://schemas.microsoft.com/office/drawing/2014/main" id="{B1D16E8C-8E13-4847-82B5-B1A5A1AB675C}"/>
              </a:ext>
            </a:extLst>
          </p:cNvPr>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5F6A2CB-DD11-A143-9230-A63275FF4077}"/>
              </a:ext>
            </a:extLst>
          </p:cNvPr>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4041644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6B85407-93C6-2045-80B4-B7720C0368F8}"/>
              </a:ext>
            </a:extLst>
          </p:cNvPr>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383215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data and assess hypotheses</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3EBC0911-EFAB-D84B-B491-54D5691421B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49553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extLst/>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extLst/>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extLst/>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05E161B-D4A1-AE49-A8CB-75ABA6D6C546}"/>
              </a:ext>
            </a:extLst>
          </p:cNvPr>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932260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B2448870-0ED3-3242-B314-5EF662407B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
        <p:nvSpPr>
          <p:cNvPr id="2" name="Slide Number Placeholder 1">
            <a:extLst>
              <a:ext uri="{FF2B5EF4-FFF2-40B4-BE49-F238E27FC236}">
                <a16:creationId xmlns:a16="http://schemas.microsoft.com/office/drawing/2014/main" id="{9E48272B-99B2-1946-A912-08311EBA70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a:t>
            </a:r>
            <a:r>
              <a:rPr lang="en-US" i="1" dirty="0"/>
              <a:t>*Extra*</a:t>
            </a:r>
            <a:r>
              <a:rPr lang="en-US" dirty="0"/>
              <a:t>) The median number of orders per day</a:t>
            </a:r>
          </a:p>
        </p:txBody>
      </p:sp>
      <p:pic>
        <p:nvPicPr>
          <p:cNvPr id="6" name="Picture 5">
            <a:extLst>
              <a:ext uri="{FF2B5EF4-FFF2-40B4-BE49-F238E27FC236}">
                <a16:creationId xmlns:a16="http://schemas.microsoft.com/office/drawing/2014/main" id="{4CE4C6AF-30C7-6E4B-8D67-3CC2D0ADC600}"/>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6E1A5AA1-8A71-4F4F-82DE-558C2B3028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2205940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
        <p:nvSpPr>
          <p:cNvPr id="2" name="Slide Number Placeholder 1">
            <a:extLst>
              <a:ext uri="{FF2B5EF4-FFF2-40B4-BE49-F238E27FC236}">
                <a16:creationId xmlns:a16="http://schemas.microsoft.com/office/drawing/2014/main" id="{DE76A3F1-3280-254E-AE5E-C6467E71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4192247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Stats: Tests for association</a:t>
            </a:r>
          </a:p>
        </p:txBody>
      </p:sp>
    </p:spTree>
    <p:extLst>
      <p:ext uri="{BB962C8B-B14F-4D97-AF65-F5344CB8AC3E}">
        <p14:creationId xmlns:p14="http://schemas.microsoft.com/office/powerpoint/2010/main" val="910853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B07E110-65D6-7846-9AC8-A1A0294BE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3321294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2" name="Slide Number Placeholder 1">
            <a:extLst>
              <a:ext uri="{FF2B5EF4-FFF2-40B4-BE49-F238E27FC236}">
                <a16:creationId xmlns:a16="http://schemas.microsoft.com/office/drawing/2014/main" id="{F5187357-1665-7845-92AE-65555295B8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4DC6129-167C-9644-BABB-8950156657E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C3193B8-2AD7-B247-906D-46395177A8A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A309186C-4420-1443-A9B6-BFFADD0E37B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7353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4</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864972" y="2390775"/>
            <a:ext cx="10031627" cy="31781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Use </a:t>
            </a:r>
            <a:r>
              <a:rPr lang="en-US" dirty="0" err="1">
                <a:solidFill>
                  <a:srgbClr val="538DD5"/>
                </a:solidFill>
              </a:rPr>
              <a:t>fisher.test</a:t>
            </a:r>
            <a:r>
              <a:rPr lang="en-US" dirty="0">
                <a:solidFill>
                  <a:srgbClr val="538DD5"/>
                </a:solidFill>
              </a:rPr>
              <a:t>()</a:t>
            </a:r>
            <a:r>
              <a:rPr lang="en-US" dirty="0"/>
              <a:t> to estimate the relative odds of a positive test result for patients with government insurance compared to commercial insurance?</a:t>
            </a:r>
          </a:p>
        </p:txBody>
      </p:sp>
      <p:pic>
        <p:nvPicPr>
          <p:cNvPr id="6" name="Picture 5">
            <a:extLst>
              <a:ext uri="{FF2B5EF4-FFF2-40B4-BE49-F238E27FC236}">
                <a16:creationId xmlns:a16="http://schemas.microsoft.com/office/drawing/2014/main" id="{C6946FF1-8935-E347-A0C9-E7C7C8D0112A}"/>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20EAC92B-3B64-FC4D-A795-3170E908BD7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2771996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385233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015330" cy="923330"/>
          </a:xfrm>
          <a:prstGeom prst="rect">
            <a:avLst/>
          </a:prstGeom>
          <a:noFill/>
        </p:spPr>
        <p:txBody>
          <a:bodyPr wrap="none" rtlCol="0">
            <a:spAutoFit/>
          </a:bodyPr>
          <a:lstStyle/>
          <a:p>
            <a:r>
              <a:rPr lang="en-US" sz="5400" dirty="0">
                <a:latin typeface="+mj-lt"/>
                <a:sym typeface="Calibri"/>
              </a:rPr>
              <a:t>Logistic regression</a:t>
            </a:r>
            <a:endParaRPr lang="en-US" dirty="0"/>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2280930"/>
            <a:ext cx="11652900" cy="260496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98257" y="2564584"/>
            <a:ext cx="11920264" cy="1938992"/>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solidFill>
                  <a:srgbClr val="0070C0"/>
                </a:solidFill>
                <a:latin typeface="Consolas" panose="020B0609020204030204" pitchFamily="49" charset="0"/>
                <a:cs typeface="Consolas" panose="020B0609020204030204" pitchFamily="49" charset="0"/>
              </a:rPr>
              <a:t>result_fac</a:t>
            </a:r>
            <a:r>
              <a:rPr lang="en-US" sz="2400" dirty="0">
                <a:solidFill>
                  <a:srgbClr val="0070C0"/>
                </a:solidFill>
                <a:latin typeface="Consolas" panose="020B0609020204030204" pitchFamily="49" charset="0"/>
                <a:cs typeface="Consolas" panose="020B0609020204030204" pitchFamily="49" charset="0"/>
              </a:rPr>
              <a:t> ~ </a:t>
            </a:r>
            <a:r>
              <a:rPr lang="en-US" sz="2400" dirty="0" err="1">
                <a:solidFill>
                  <a:srgbClr val="0070C0"/>
                </a:solidFill>
                <a:latin typeface="Consolas" panose="020B0609020204030204" pitchFamily="49" charset="0"/>
                <a:cs typeface="Consolas" panose="020B0609020204030204" pitchFamily="49" charset="0"/>
              </a:rPr>
              <a:t>payor_group_fac</a:t>
            </a:r>
            <a:r>
              <a:rPr lang="en-US" sz="2400" dirty="0">
                <a:solidFill>
                  <a:srgbClr val="0070C0"/>
                </a:solidFill>
                <a:latin typeface="Consolas" panose="020B0609020204030204" pitchFamily="49" charset="0"/>
                <a:cs typeface="Consolas" panose="020B0609020204030204" pitchFamily="49" charset="0"/>
              </a:rPr>
              <a:t> + age</a:t>
            </a:r>
            <a:r>
              <a:rPr lang="en-US" sz="2400" dirty="0">
                <a:latin typeface="Consolas" panose="020B0609020204030204" pitchFamily="49" charset="0"/>
                <a:cs typeface="Consolas" panose="020B0609020204030204" pitchFamily="49" charset="0"/>
              </a:rPr>
              <a:t>,  # model formula</a:t>
            </a:r>
          </a:p>
          <a:p>
            <a:r>
              <a:rPr lang="en-US" sz="2400" dirty="0">
                <a:latin typeface="Consolas" panose="020B0609020204030204" pitchFamily="49" charset="0"/>
                <a:cs typeface="Consolas" panose="020B0609020204030204" pitchFamily="49" charset="0"/>
              </a:rPr>
              <a:t>		      data = </a:t>
            </a:r>
            <a:r>
              <a:rPr lang="en-US" sz="2400" dirty="0" err="1">
                <a:solidFill>
                  <a:srgbClr val="538DD5"/>
                </a:solidFill>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a:t>
            </a:r>
            <a:r>
              <a:rPr lang="en-US" sz="2400" dirty="0">
                <a:solidFill>
                  <a:srgbClr val="0070C0"/>
                </a:solidFill>
                <a:latin typeface="Consolas" panose="020B0609020204030204" pitchFamily="49" charset="0"/>
                <a:cs typeface="Consolas" panose="020B0609020204030204" pitchFamily="49" charset="0"/>
              </a:rPr>
              <a:t>"binomial"</a:t>
            </a:r>
            <a:r>
              <a:rPr lang="en-US" sz="2400" dirty="0">
                <a:latin typeface="Consolas" panose="020B0609020204030204" pitchFamily="49" charset="0"/>
                <a:cs typeface="Consolas" panose="020B0609020204030204" pitchFamily="49" charset="0"/>
              </a:rPr>
              <a:t>)               # type of model</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p:txBody>
      </p:sp>
      <p:sp>
        <p:nvSpPr>
          <p:cNvPr id="3" name="Slide Number Placeholder 2">
            <a:extLst>
              <a:ext uri="{FF2B5EF4-FFF2-40B4-BE49-F238E27FC236}">
                <a16:creationId xmlns:a16="http://schemas.microsoft.com/office/drawing/2014/main" id="{162BCD0A-2C18-864E-BCF8-8E9332BA096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32</a:t>
            </a:fld>
            <a:endParaRPr lang="en-US">
              <a:solidFill>
                <a:prstClr val="black">
                  <a:lumMod val="95000"/>
                  <a:lumOff val="5000"/>
                </a:prstClr>
              </a:solidFill>
            </a:endParaRPr>
          </a:p>
        </p:txBody>
      </p:sp>
    </p:spTree>
    <p:extLst>
      <p:ext uri="{BB962C8B-B14F-4D97-AF65-F5344CB8AC3E}">
        <p14:creationId xmlns:p14="http://schemas.microsoft.com/office/powerpoint/2010/main" val="1982135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and assess data</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8C4EEF03-18C1-234E-8E92-7E22D06C36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133176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3" name="Slide Number Placeholder 2">
            <a:extLst>
              <a:ext uri="{FF2B5EF4-FFF2-40B4-BE49-F238E27FC236}">
                <a16:creationId xmlns:a16="http://schemas.microsoft.com/office/drawing/2014/main" id="{1C109D27-39FE-E744-8363-D16FD769BFF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Slide Number Placeholder 1">
            <a:extLst>
              <a:ext uri="{FF2B5EF4-FFF2-40B4-BE49-F238E27FC236}">
                <a16:creationId xmlns:a16="http://schemas.microsoft.com/office/drawing/2014/main" id="{4DA1AD3C-DB55-9A4B-92B1-4069B9CC63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296816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2"/>
          <a:stretch>
            <a:fillRect/>
          </a:stretch>
        </p:blipFill>
        <p:spPr>
          <a:xfrm>
            <a:off x="1828799" y="1682487"/>
            <a:ext cx="8126362" cy="5175513"/>
          </a:xfrm>
          <a:prstGeom prst="rect">
            <a:avLst/>
          </a:prstGeom>
        </p:spPr>
      </p:pic>
      <p:sp>
        <p:nvSpPr>
          <p:cNvPr id="3" name="Slide Number Placeholder 2">
            <a:extLst>
              <a:ext uri="{FF2B5EF4-FFF2-40B4-BE49-F238E27FC236}">
                <a16:creationId xmlns:a16="http://schemas.microsoft.com/office/drawing/2014/main" id="{60C93823-68E3-AE4C-92B9-C9240386590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2729817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EDA19924-5EE9-724B-8CC3-C7646EA3513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D9822DA3-E34C-C740-8E2B-7940328BD9F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15003</TotalTime>
  <Words>1670</Words>
  <Application>Microsoft Macintosh PowerPoint</Application>
  <PresentationFormat>Widescreen</PresentationFormat>
  <Paragraphs>264</Paragraphs>
  <Slides>33</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Consolas</vt:lpstr>
      <vt:lpstr>Courier New</vt:lpstr>
      <vt:lpstr>Times New Roman</vt:lpstr>
      <vt:lpstr>Trebuchet MS</vt:lpstr>
      <vt:lpstr>Tw Cen MT</vt:lpstr>
      <vt:lpstr>Tw Cen MT Condensed</vt:lpstr>
      <vt:lpstr>Wingdings 3</vt:lpstr>
      <vt:lpstr>Integral</vt:lpstr>
      <vt:lpstr>Statistical Analyses</vt:lpstr>
      <vt:lpstr>PowerPoint Presentation</vt:lpstr>
      <vt:lpstr>Typical Data Science Pipeline</vt:lpstr>
      <vt:lpstr>Summarize()</vt:lpstr>
      <vt:lpstr>PowerPoint Presentation</vt:lpstr>
      <vt:lpstr>PowerPoint Presentation</vt:lpstr>
      <vt:lpstr>Q: How many tests are ordered per day?</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Stats: Tests for association</vt:lpstr>
      <vt:lpstr>Q: Is there an association between insurance and SARS-CoV-2 RT-PCR positivity?</vt:lpstr>
      <vt:lpstr>PowerPoint Presentation</vt:lpstr>
      <vt:lpstr>PowerPoint Presentation</vt:lpstr>
      <vt:lpstr>PowerPoint Presentation</vt:lpstr>
      <vt:lpstr>Your Turn 4</vt:lpstr>
      <vt:lpstr>What Else?</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Daniel Herman</cp:lastModifiedBy>
  <cp:revision>674</cp:revision>
  <cp:lastPrinted>2020-07-14T03:12:28Z</cp:lastPrinted>
  <dcterms:created xsi:type="dcterms:W3CDTF">2018-02-01T22:00:01Z</dcterms:created>
  <dcterms:modified xsi:type="dcterms:W3CDTF">2020-12-12T22:47:56Z</dcterms:modified>
</cp:coreProperties>
</file>